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753600" cy="7315200"/>
  <p:notesSz cx="6858000" cy="9144000"/>
  <p:embeddedFontLst>
    <p:embeddedFont>
      <p:font typeface="Archive" panose="02000506040000020004" pitchFamily="2" charset="0"/>
      <p:regular r:id="rId16"/>
    </p:embeddedFont>
    <p:embeddedFont>
      <p:font typeface="Barlow Bold" pitchFamily="2" charset="77"/>
      <p:regular r:id="rId17"/>
      <p:bold r:id="rId18"/>
    </p:embeddedFont>
    <p:embeddedFont>
      <p:font typeface="Barlow Bold Italics" pitchFamily="2" charset="77"/>
      <p:regular r:id="rId19"/>
      <p:bold r:id="rId20"/>
      <p:italic r:id="rId21"/>
      <p:boldItalic r:id="rId22"/>
    </p:embeddedFont>
    <p:embeddedFont>
      <p:font typeface="Barlow Semi-Bold" pitchFamily="2" charset="77"/>
      <p:regular r:id="rId23"/>
      <p:bold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Knockout Welterweight" pitchFamily="2" charset="0"/>
      <p:regular r:id="rId27"/>
    </p:embeddedFont>
    <p:embeddedFont>
      <p:font typeface="Knockout Welterweight Bold" panose="02000506050000020004" pitchFamily="2" charset="0"/>
      <p:regular r:id="rId28"/>
    </p:embeddedFont>
    <p:embeddedFont>
      <p:font typeface="League Spartan" pitchFamily="2" charset="77"/>
      <p:regular r:id="rId29"/>
      <p:bold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Bold" pitchFamily="2" charset="77"/>
      <p:regular r:id="rId35"/>
      <p:bold r:id="rId36"/>
    </p:embeddedFont>
    <p:embeddedFont>
      <p:font typeface="Montserrat Classic" pitchFamily="2" charset="7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97" autoAdjust="0"/>
  </p:normalViewPr>
  <p:slideViewPr>
    <p:cSldViewPr>
      <p:cViewPr varScale="1">
        <p:scale>
          <a:sx n="101" d="100"/>
          <a:sy n="101" d="100"/>
        </p:scale>
        <p:origin x="19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0.sv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3.svg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7.sv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9.jpe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hyperlink" Target="https://www.youtube.com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ww.udemy.com/personal/home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svg"/><Relationship Id="rId7" Type="http://schemas.openxmlformats.org/officeDocument/2006/relationships/image" Target="../media/image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15.sv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0.sv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0.sv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6949" y="-576417"/>
            <a:ext cx="2615873" cy="2615873"/>
          </a:xfrm>
          <a:custGeom>
            <a:avLst/>
            <a:gdLst/>
            <a:ahLst/>
            <a:cxnLst/>
            <a:rect l="l" t="t" r="r" b="b"/>
            <a:pathLst>
              <a:path w="2615873" h="2615873">
                <a:moveTo>
                  <a:pt x="0" y="0"/>
                </a:moveTo>
                <a:lnTo>
                  <a:pt x="2615873" y="0"/>
                </a:lnTo>
                <a:lnTo>
                  <a:pt x="2615873" y="2615874"/>
                </a:lnTo>
                <a:lnTo>
                  <a:pt x="0" y="261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258" y="731521"/>
            <a:ext cx="9394094" cy="6583680"/>
          </a:xfrm>
          <a:custGeom>
            <a:avLst/>
            <a:gdLst/>
            <a:ahLst/>
            <a:cxnLst/>
            <a:rect l="l" t="t" r="r" b="b"/>
            <a:pathLst>
              <a:path w="10964504" h="7291395">
                <a:moveTo>
                  <a:pt x="0" y="0"/>
                </a:moveTo>
                <a:lnTo>
                  <a:pt x="10964504" y="0"/>
                </a:lnTo>
                <a:lnTo>
                  <a:pt x="10964504" y="7291395"/>
                </a:lnTo>
                <a:lnTo>
                  <a:pt x="0" y="729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714" r="-3" b="-107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4140023" y="-570109"/>
            <a:ext cx="1140217" cy="1140217"/>
          </a:xfrm>
          <a:custGeom>
            <a:avLst/>
            <a:gdLst/>
            <a:ahLst/>
            <a:cxnLst/>
            <a:rect l="l" t="t" r="r" b="b"/>
            <a:pathLst>
              <a:path w="1140217" h="1140217">
                <a:moveTo>
                  <a:pt x="0" y="0"/>
                </a:moveTo>
                <a:lnTo>
                  <a:pt x="1140217" y="0"/>
                </a:lnTo>
                <a:lnTo>
                  <a:pt x="1140217" y="1140218"/>
                </a:lnTo>
                <a:lnTo>
                  <a:pt x="0" y="1140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30014" y="2862786"/>
            <a:ext cx="447171" cy="447171"/>
          </a:xfrm>
          <a:custGeom>
            <a:avLst/>
            <a:gdLst/>
            <a:ahLst/>
            <a:cxnLst/>
            <a:rect l="l" t="t" r="r" b="b"/>
            <a:pathLst>
              <a:path w="447171" h="447171">
                <a:moveTo>
                  <a:pt x="0" y="0"/>
                </a:moveTo>
                <a:lnTo>
                  <a:pt x="447172" y="0"/>
                </a:lnTo>
                <a:lnTo>
                  <a:pt x="447172" y="447171"/>
                </a:lnTo>
                <a:lnTo>
                  <a:pt x="0" y="4471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51039" y="1388582"/>
            <a:ext cx="7690160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spc="-320">
                <a:solidFill>
                  <a:srgbClr val="000000"/>
                </a:solidFill>
                <a:latin typeface="Barlow Bold Italics"/>
              </a:rPr>
              <a:t>FRONTEND   ENGINEERING   -   I I</a:t>
            </a:r>
          </a:p>
          <a:p>
            <a:pPr algn="ctr">
              <a:lnSpc>
                <a:spcPts val="5200"/>
              </a:lnSpc>
            </a:pPr>
            <a:r>
              <a:rPr lang="en-US" sz="5000" spc="-320">
                <a:solidFill>
                  <a:srgbClr val="000000"/>
                </a:solidFill>
                <a:latin typeface="Barlow Bold Italics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06" y="3221101"/>
            <a:ext cx="3372594" cy="43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3200" spc="-204">
                <a:solidFill>
                  <a:srgbClr val="CC7521"/>
                </a:solidFill>
                <a:latin typeface="Barlow Bold Italics"/>
              </a:rPr>
              <a:t>PROJECT NAME:</a:t>
            </a:r>
          </a:p>
        </p:txBody>
      </p:sp>
      <p:sp>
        <p:nvSpPr>
          <p:cNvPr id="9" name="Freeform 9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977142" y="2862786"/>
            <a:ext cx="4229201" cy="1488679"/>
          </a:xfrm>
          <a:custGeom>
            <a:avLst/>
            <a:gdLst/>
            <a:ahLst/>
            <a:cxnLst/>
            <a:rect l="l" t="t" r="r" b="b"/>
            <a:pathLst>
              <a:path w="4229201" h="1488679">
                <a:moveTo>
                  <a:pt x="0" y="0"/>
                </a:moveTo>
                <a:lnTo>
                  <a:pt x="4229201" y="0"/>
                </a:lnTo>
                <a:lnTo>
                  <a:pt x="4229201" y="1488678"/>
                </a:lnTo>
                <a:lnTo>
                  <a:pt x="0" y="1488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37538" y="4464752"/>
            <a:ext cx="3372594" cy="225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6"/>
              </a:lnSpc>
            </a:pPr>
            <a:r>
              <a:rPr lang="en-US" sz="2594">
                <a:solidFill>
                  <a:srgbClr val="000000"/>
                </a:solidFill>
                <a:latin typeface="Archive"/>
              </a:rPr>
              <a:t>Group Details: </a:t>
            </a:r>
          </a:p>
          <a:p>
            <a:pPr algn="l">
              <a:lnSpc>
                <a:spcPts val="2906"/>
              </a:lnSpc>
            </a:pPr>
            <a:r>
              <a:rPr lang="en-US" sz="2344">
                <a:solidFill>
                  <a:srgbClr val="000000"/>
                </a:solidFill>
                <a:latin typeface="Knockout Welterweight Bold"/>
              </a:rPr>
              <a:t>Group - 3 </a:t>
            </a:r>
          </a:p>
          <a:p>
            <a:pPr algn="l">
              <a:lnSpc>
                <a:spcPts val="2906"/>
              </a:lnSpc>
            </a:pPr>
            <a:r>
              <a:rPr lang="en-US" sz="2344">
                <a:solidFill>
                  <a:srgbClr val="000000"/>
                </a:solidFill>
                <a:latin typeface="Knockout Welterweight"/>
              </a:rPr>
              <a:t>Jinny Kapur (2210990462)</a:t>
            </a:r>
          </a:p>
          <a:p>
            <a:pPr algn="l">
              <a:lnSpc>
                <a:spcPts val="2906"/>
              </a:lnSpc>
            </a:pPr>
            <a:r>
              <a:rPr lang="en-US" sz="2344">
                <a:solidFill>
                  <a:srgbClr val="000000"/>
                </a:solidFill>
                <a:latin typeface="Knockout Welterweight"/>
              </a:rPr>
              <a:t>Jiya Gaba (22109904664)</a:t>
            </a:r>
          </a:p>
          <a:p>
            <a:pPr algn="l">
              <a:lnSpc>
                <a:spcPts val="2906"/>
              </a:lnSpc>
            </a:pPr>
            <a:r>
              <a:rPr lang="en-US" sz="2344">
                <a:solidFill>
                  <a:srgbClr val="000000"/>
                </a:solidFill>
                <a:latin typeface="Knockout Welterweight"/>
              </a:rPr>
              <a:t>Kashika (2210990493)</a:t>
            </a:r>
          </a:p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344">
                <a:solidFill>
                  <a:srgbClr val="000000"/>
                </a:solidFill>
                <a:latin typeface="Knockout Welterweight"/>
              </a:rPr>
              <a:t>Jashanjit Kaur (2210990440)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2061" y="4996795"/>
            <a:ext cx="4249775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268" dirty="0">
                <a:solidFill>
                  <a:srgbClr val="000000"/>
                </a:solidFill>
                <a:latin typeface="Archive"/>
              </a:rPr>
              <a:t>Supervised by: 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Knockout Welterweight"/>
              </a:rPr>
              <a:t>Dr. Baljeet Kaur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sz="2953" dirty="0">
                <a:solidFill>
                  <a:srgbClr val="000000"/>
                </a:solidFill>
                <a:latin typeface="Knockout Welterweight"/>
              </a:rPr>
              <a:t>Mr. Vikas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0547" y="1102539"/>
            <a:ext cx="2813054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8" y="0"/>
                </a:lnTo>
                <a:lnTo>
                  <a:pt x="5626108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444108"/>
            <a:ext cx="2481114" cy="2871092"/>
          </a:xfrm>
          <a:custGeom>
            <a:avLst/>
            <a:gdLst/>
            <a:ahLst/>
            <a:cxnLst/>
            <a:rect l="l" t="t" r="r" b="b"/>
            <a:pathLst>
              <a:path w="3923446" h="3923446">
                <a:moveTo>
                  <a:pt x="0" y="0"/>
                </a:moveTo>
                <a:lnTo>
                  <a:pt x="3923446" y="0"/>
                </a:lnTo>
                <a:lnTo>
                  <a:pt x="3923446" y="3923446"/>
                </a:lnTo>
                <a:lnTo>
                  <a:pt x="0" y="392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8132" t="1" b="-366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520" y="2127823"/>
            <a:ext cx="7808490" cy="4128739"/>
          </a:xfrm>
          <a:custGeom>
            <a:avLst/>
            <a:gdLst/>
            <a:ahLst/>
            <a:cxnLst/>
            <a:rect l="l" t="t" r="r" b="b"/>
            <a:pathLst>
              <a:path w="7808490" h="4128739">
                <a:moveTo>
                  <a:pt x="0" y="0"/>
                </a:moveTo>
                <a:lnTo>
                  <a:pt x="7808490" y="0"/>
                </a:lnTo>
                <a:lnTo>
                  <a:pt x="7808490" y="4128739"/>
                </a:lnTo>
                <a:lnTo>
                  <a:pt x="0" y="412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1520" y="788214"/>
            <a:ext cx="5675182" cy="53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3900" spc="296">
                <a:solidFill>
                  <a:srgbClr val="D8802B"/>
                </a:solidFill>
                <a:latin typeface="Barlow Bold"/>
              </a:rPr>
              <a:t>PROJECT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07" y="1440493"/>
            <a:ext cx="75578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Choosing one recipe of our choice</a:t>
            </a:r>
          </a:p>
        </p:txBody>
      </p:sp>
      <p:sp>
        <p:nvSpPr>
          <p:cNvPr id="9" name="Freeform 9"/>
          <p:cNvSpPr/>
          <p:nvPr/>
        </p:nvSpPr>
        <p:spPr>
          <a:xfrm>
            <a:off x="3569111" y="5513663"/>
            <a:ext cx="2182827" cy="663034"/>
          </a:xfrm>
          <a:custGeom>
            <a:avLst/>
            <a:gdLst/>
            <a:ahLst/>
            <a:cxnLst/>
            <a:rect l="l" t="t" r="r" b="b"/>
            <a:pathLst>
              <a:path w="2182827" h="663034">
                <a:moveTo>
                  <a:pt x="0" y="0"/>
                </a:moveTo>
                <a:lnTo>
                  <a:pt x="2182827" y="0"/>
                </a:lnTo>
                <a:lnTo>
                  <a:pt x="2182827" y="663034"/>
                </a:lnTo>
                <a:lnTo>
                  <a:pt x="0" y="663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95250" cap="sq">
            <a:solidFill>
              <a:srgbClr val="F4BA47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871947" flipV="1">
            <a:off x="2035080" y="5653978"/>
            <a:ext cx="1484863" cy="1074670"/>
          </a:xfrm>
          <a:custGeom>
            <a:avLst/>
            <a:gdLst/>
            <a:ahLst/>
            <a:cxnLst/>
            <a:rect l="l" t="t" r="r" b="b"/>
            <a:pathLst>
              <a:path w="1484863" h="1074670">
                <a:moveTo>
                  <a:pt x="0" y="1074670"/>
                </a:moveTo>
                <a:lnTo>
                  <a:pt x="1484863" y="1074670"/>
                </a:lnTo>
                <a:lnTo>
                  <a:pt x="1484863" y="0"/>
                </a:lnTo>
                <a:lnTo>
                  <a:pt x="0" y="0"/>
                </a:lnTo>
                <a:lnTo>
                  <a:pt x="0" y="107467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62984" y="6295615"/>
            <a:ext cx="5106089" cy="90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576">
                <a:solidFill>
                  <a:srgbClr val="000000"/>
                </a:solidFill>
                <a:latin typeface="Canva Sans Bold"/>
              </a:rPr>
              <a:t>Calories, time taken to cook and servings are shown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0547" y="1102539"/>
            <a:ext cx="2813054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8" y="0"/>
                </a:lnTo>
                <a:lnTo>
                  <a:pt x="5626108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444108"/>
            <a:ext cx="2481114" cy="2883911"/>
          </a:xfrm>
          <a:custGeom>
            <a:avLst/>
            <a:gdLst/>
            <a:ahLst/>
            <a:cxnLst/>
            <a:rect l="l" t="t" r="r" b="b"/>
            <a:pathLst>
              <a:path w="3923446" h="3923446">
                <a:moveTo>
                  <a:pt x="0" y="0"/>
                </a:moveTo>
                <a:lnTo>
                  <a:pt x="3923446" y="0"/>
                </a:lnTo>
                <a:lnTo>
                  <a:pt x="3923446" y="3923446"/>
                </a:lnTo>
                <a:lnTo>
                  <a:pt x="0" y="392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8132" b="-360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129" y="2547376"/>
            <a:ext cx="7311135" cy="3865763"/>
          </a:xfrm>
          <a:custGeom>
            <a:avLst/>
            <a:gdLst/>
            <a:ahLst/>
            <a:cxnLst/>
            <a:rect l="l" t="t" r="r" b="b"/>
            <a:pathLst>
              <a:path w="7311135" h="3865763">
                <a:moveTo>
                  <a:pt x="0" y="0"/>
                </a:moveTo>
                <a:lnTo>
                  <a:pt x="7311135" y="0"/>
                </a:lnTo>
                <a:lnTo>
                  <a:pt x="7311135" y="3865762"/>
                </a:lnTo>
                <a:lnTo>
                  <a:pt x="0" y="386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04937" y="3455380"/>
            <a:ext cx="1247263" cy="1247263"/>
          </a:xfrm>
          <a:custGeom>
            <a:avLst/>
            <a:gdLst/>
            <a:ahLst/>
            <a:cxnLst/>
            <a:rect l="l" t="t" r="r" b="b"/>
            <a:pathLst>
              <a:path w="1247263" h="1247263">
                <a:moveTo>
                  <a:pt x="0" y="0"/>
                </a:moveTo>
                <a:lnTo>
                  <a:pt x="1247263" y="0"/>
                </a:lnTo>
                <a:lnTo>
                  <a:pt x="1247263" y="1247264"/>
                </a:lnTo>
                <a:lnTo>
                  <a:pt x="0" y="1247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66675" cap="sq">
            <a:solidFill>
              <a:srgbClr val="F4BA47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5718" y="4829205"/>
            <a:ext cx="2220283" cy="1387677"/>
          </a:xfrm>
          <a:custGeom>
            <a:avLst/>
            <a:gdLst/>
            <a:ahLst/>
            <a:cxnLst/>
            <a:rect l="l" t="t" r="r" b="b"/>
            <a:pathLst>
              <a:path w="2220283" h="1387677">
                <a:moveTo>
                  <a:pt x="0" y="0"/>
                </a:moveTo>
                <a:lnTo>
                  <a:pt x="2220283" y="0"/>
                </a:lnTo>
                <a:lnTo>
                  <a:pt x="2220283" y="1387677"/>
                </a:lnTo>
                <a:lnTo>
                  <a:pt x="0" y="1387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1520" y="788214"/>
            <a:ext cx="5675182" cy="53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3900" spc="296">
                <a:solidFill>
                  <a:srgbClr val="D8802B"/>
                </a:solidFill>
                <a:latin typeface="Barlow Bold"/>
              </a:rPr>
              <a:t>PROJECT HIGHLIGHTS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5325" y="1267513"/>
            <a:ext cx="7278744" cy="106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063">
                <a:solidFill>
                  <a:srgbClr val="000000"/>
                </a:solidFill>
                <a:latin typeface="Canva Sans Bold"/>
              </a:rPr>
              <a:t>Ingredients and Health Labels shown of the recipe we searched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0142" y="15240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705" y="1537830"/>
            <a:ext cx="5495622" cy="5495622"/>
          </a:xfrm>
          <a:custGeom>
            <a:avLst/>
            <a:gdLst/>
            <a:ahLst/>
            <a:cxnLst/>
            <a:rect l="l" t="t" r="r" b="b"/>
            <a:pathLst>
              <a:path w="5495622" h="5495622">
                <a:moveTo>
                  <a:pt x="0" y="0"/>
                </a:moveTo>
                <a:lnTo>
                  <a:pt x="5495621" y="0"/>
                </a:lnTo>
                <a:lnTo>
                  <a:pt x="5495621" y="5495622"/>
                </a:lnTo>
                <a:lnTo>
                  <a:pt x="0" y="549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89389" y="3330876"/>
            <a:ext cx="303542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89389" y="4408951"/>
            <a:ext cx="303542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749028" y="5936996"/>
            <a:ext cx="358319" cy="0"/>
          </a:xfrm>
          <a:prstGeom prst="line">
            <a:avLst/>
          </a:prstGeom>
          <a:ln w="28575" cap="flat">
            <a:solidFill>
              <a:srgbClr val="E087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70822" y="441180"/>
            <a:ext cx="976452" cy="976452"/>
          </a:xfrm>
          <a:custGeom>
            <a:avLst/>
            <a:gdLst/>
            <a:ahLst/>
            <a:cxnLst/>
            <a:rect l="l" t="t" r="r" b="b"/>
            <a:pathLst>
              <a:path w="976452" h="976452">
                <a:moveTo>
                  <a:pt x="0" y="0"/>
                </a:moveTo>
                <a:lnTo>
                  <a:pt x="976452" y="0"/>
                </a:lnTo>
                <a:lnTo>
                  <a:pt x="976452" y="976452"/>
                </a:lnTo>
                <a:lnTo>
                  <a:pt x="0" y="97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39074" y="1970534"/>
            <a:ext cx="4308776" cy="4414028"/>
            <a:chOff x="0" y="0"/>
            <a:chExt cx="2127791" cy="2179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7790" cy="2179767"/>
            </a:xfrm>
            <a:custGeom>
              <a:avLst/>
              <a:gdLst/>
              <a:ahLst/>
              <a:cxnLst/>
              <a:rect l="l" t="t" r="r" b="b"/>
              <a:pathLst>
                <a:path w="2127790" h="2179767">
                  <a:moveTo>
                    <a:pt x="48513" y="0"/>
                  </a:moveTo>
                  <a:lnTo>
                    <a:pt x="2079277" y="0"/>
                  </a:lnTo>
                  <a:cubicBezTo>
                    <a:pt x="2106070" y="0"/>
                    <a:pt x="2127790" y="21720"/>
                    <a:pt x="2127790" y="48513"/>
                  </a:cubicBezTo>
                  <a:lnTo>
                    <a:pt x="2127790" y="2131254"/>
                  </a:lnTo>
                  <a:cubicBezTo>
                    <a:pt x="2127790" y="2158047"/>
                    <a:pt x="2106070" y="2179767"/>
                    <a:pt x="2079277" y="2179767"/>
                  </a:cubicBezTo>
                  <a:lnTo>
                    <a:pt x="48513" y="2179767"/>
                  </a:lnTo>
                  <a:cubicBezTo>
                    <a:pt x="21720" y="2179767"/>
                    <a:pt x="0" y="2158047"/>
                    <a:pt x="0" y="2131254"/>
                  </a:cubicBezTo>
                  <a:lnTo>
                    <a:pt x="0" y="48513"/>
                  </a:lnTo>
                  <a:cubicBezTo>
                    <a:pt x="0" y="21720"/>
                    <a:pt x="21720" y="0"/>
                    <a:pt x="485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127791" cy="2189292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25541" y="1236249"/>
            <a:ext cx="4428059" cy="4906471"/>
            <a:chOff x="0" y="0"/>
            <a:chExt cx="2591953" cy="2422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953" cy="2422949"/>
            </a:xfrm>
            <a:custGeom>
              <a:avLst/>
              <a:gdLst/>
              <a:ahLst/>
              <a:cxnLst/>
              <a:rect l="l" t="t" r="r" b="b"/>
              <a:pathLst>
                <a:path w="2591953" h="2422949">
                  <a:moveTo>
                    <a:pt x="39825" y="0"/>
                  </a:moveTo>
                  <a:lnTo>
                    <a:pt x="2552127" y="0"/>
                  </a:lnTo>
                  <a:cubicBezTo>
                    <a:pt x="2562690" y="0"/>
                    <a:pt x="2572820" y="4196"/>
                    <a:pt x="2580288" y="11665"/>
                  </a:cubicBezTo>
                  <a:cubicBezTo>
                    <a:pt x="2587757" y="19133"/>
                    <a:pt x="2591953" y="29263"/>
                    <a:pt x="2591953" y="39825"/>
                  </a:cubicBezTo>
                  <a:lnTo>
                    <a:pt x="2591953" y="2383123"/>
                  </a:lnTo>
                  <a:cubicBezTo>
                    <a:pt x="2591953" y="2393686"/>
                    <a:pt x="2587757" y="2403815"/>
                    <a:pt x="2580288" y="2411284"/>
                  </a:cubicBezTo>
                  <a:cubicBezTo>
                    <a:pt x="2572820" y="2418753"/>
                    <a:pt x="2562690" y="2422949"/>
                    <a:pt x="2552127" y="2422949"/>
                  </a:cubicBezTo>
                  <a:lnTo>
                    <a:pt x="39825" y="2422949"/>
                  </a:lnTo>
                  <a:cubicBezTo>
                    <a:pt x="29263" y="2422949"/>
                    <a:pt x="19133" y="2418753"/>
                    <a:pt x="11665" y="2411284"/>
                  </a:cubicBezTo>
                  <a:cubicBezTo>
                    <a:pt x="4196" y="2403815"/>
                    <a:pt x="0" y="2393686"/>
                    <a:pt x="0" y="2383123"/>
                  </a:cubicBezTo>
                  <a:lnTo>
                    <a:pt x="0" y="39825"/>
                  </a:lnTo>
                  <a:cubicBezTo>
                    <a:pt x="0" y="29263"/>
                    <a:pt x="4196" y="19133"/>
                    <a:pt x="11665" y="11665"/>
                  </a:cubicBezTo>
                  <a:cubicBezTo>
                    <a:pt x="19133" y="4196"/>
                    <a:pt x="29263" y="0"/>
                    <a:pt x="39825" y="0"/>
                  </a:cubicBezTo>
                  <a:close/>
                </a:path>
              </a:pathLst>
            </a:custGeom>
            <a:solidFill>
              <a:srgbClr val="E0872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591953" cy="2432474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52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31583" y="1537830"/>
            <a:ext cx="4822017" cy="4244603"/>
            <a:chOff x="0" y="0"/>
            <a:chExt cx="7213822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13822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006" r="-56474" b="-120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7779" y="1140266"/>
            <a:ext cx="4247508" cy="59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4"/>
              </a:lnSpc>
            </a:pPr>
            <a:r>
              <a:rPr lang="en-US" sz="4213">
                <a:solidFill>
                  <a:srgbClr val="000000"/>
                </a:solidFill>
                <a:latin typeface="Barlow Semi-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520" y="2360308"/>
            <a:ext cx="3720025" cy="40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886" dirty="0" err="1">
                <a:solidFill>
                  <a:srgbClr val="000000"/>
                </a:solidFill>
                <a:latin typeface="Barlow Semi-Bold"/>
              </a:rPr>
              <a:t>Forkify</a:t>
            </a:r>
            <a:r>
              <a:rPr lang="en-US" sz="1886" dirty="0">
                <a:solidFill>
                  <a:srgbClr val="000000"/>
                </a:solidFill>
                <a:latin typeface="Barlow Semi-Bold"/>
              </a:rPr>
              <a:t> Recipes uses ReactJS  and Tailwind CSS to create an engaging, user-friendly platform for culinary enthusiasts.</a:t>
            </a:r>
          </a:p>
          <a:p>
            <a:pPr algn="l">
              <a:lnSpc>
                <a:spcPts val="2339"/>
              </a:lnSpc>
            </a:pPr>
            <a:endParaRPr lang="en-US" sz="1886" dirty="0">
              <a:solidFill>
                <a:srgbClr val="000000"/>
              </a:solidFill>
              <a:latin typeface="Barlow Semi-Bold"/>
            </a:endParaRPr>
          </a:p>
          <a:p>
            <a:pPr algn="l">
              <a:lnSpc>
                <a:spcPts val="2339"/>
              </a:lnSpc>
            </a:pPr>
            <a:r>
              <a:rPr lang="en-US" sz="1886" dirty="0">
                <a:solidFill>
                  <a:srgbClr val="000000"/>
                </a:solidFill>
                <a:latin typeface="Barlow Semi-Bold"/>
              </a:rPr>
              <a:t> Real-time API integration provides comprehensive recipe details, including ingredients, calories, and preparation steps. </a:t>
            </a:r>
          </a:p>
          <a:p>
            <a:pPr algn="l">
              <a:lnSpc>
                <a:spcPts val="2339"/>
              </a:lnSpc>
            </a:pPr>
            <a:endParaRPr lang="en-US" sz="1886" dirty="0">
              <a:solidFill>
                <a:srgbClr val="000000"/>
              </a:solidFill>
              <a:latin typeface="Barlow Semi-Bold"/>
            </a:endParaRPr>
          </a:p>
          <a:p>
            <a:pPr algn="l">
              <a:lnSpc>
                <a:spcPts val="2339"/>
              </a:lnSpc>
            </a:pPr>
            <a:r>
              <a:rPr lang="en-US" sz="1886" dirty="0">
                <a:solidFill>
                  <a:srgbClr val="000000"/>
                </a:solidFill>
                <a:latin typeface="Barlow Semi-Bold"/>
              </a:rPr>
              <a:t>The component-based architecture ensures scalability and easy maintenance. </a:t>
            </a:r>
          </a:p>
          <a:p>
            <a:pPr algn="l">
              <a:lnSpc>
                <a:spcPts val="1719"/>
              </a:lnSpc>
            </a:pPr>
            <a:endParaRPr lang="en-US" sz="1886" dirty="0">
              <a:solidFill>
                <a:srgbClr val="000000"/>
              </a:solidFill>
              <a:latin typeface="Barlow Semi-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0"/>
                </a:moveTo>
                <a:lnTo>
                  <a:pt x="0" y="0"/>
                </a:lnTo>
                <a:lnTo>
                  <a:pt x="0" y="7315200"/>
                </a:lnTo>
                <a:lnTo>
                  <a:pt x="9753600" y="7315200"/>
                </a:lnTo>
                <a:lnTo>
                  <a:pt x="975360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l="-966" r="-21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3208" y="876598"/>
            <a:ext cx="8882492" cy="5906857"/>
          </a:xfrm>
          <a:custGeom>
            <a:avLst/>
            <a:gdLst/>
            <a:ahLst/>
            <a:cxnLst/>
            <a:rect l="l" t="t" r="r" b="b"/>
            <a:pathLst>
              <a:path w="8882492" h="5906857">
                <a:moveTo>
                  <a:pt x="0" y="0"/>
                </a:moveTo>
                <a:lnTo>
                  <a:pt x="8882492" y="0"/>
                </a:lnTo>
                <a:lnTo>
                  <a:pt x="8882492" y="5906857"/>
                </a:lnTo>
                <a:lnTo>
                  <a:pt x="0" y="590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13819" y="2088400"/>
            <a:ext cx="4590280" cy="64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4553">
                <a:solidFill>
                  <a:srgbClr val="E0872E"/>
                </a:solidFill>
                <a:latin typeface="Barlow Semi-Bold"/>
              </a:rPr>
              <a:t>Links Used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3819" y="1401744"/>
            <a:ext cx="4590280" cy="64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4553">
                <a:solidFill>
                  <a:srgbClr val="000000"/>
                </a:solidFill>
                <a:latin typeface="Barlow Semi-Bold"/>
              </a:rPr>
              <a:t>References 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3819" y="3145194"/>
            <a:ext cx="6373106" cy="17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1823">
                <a:solidFill>
                  <a:srgbClr val="000000"/>
                </a:solidFill>
                <a:latin typeface="Montserrat Bold"/>
              </a:rPr>
              <a:t>Udemy:</a:t>
            </a:r>
            <a:r>
              <a:rPr lang="en-US" sz="1823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23" u="sng">
                <a:solidFill>
                  <a:srgbClr val="000000"/>
                </a:solidFill>
                <a:latin typeface="Montserrat"/>
                <a:hlinkClick r:id="rId5" tooltip="https://www.udemy.com/personal/home"/>
              </a:rPr>
              <a:t>https://www.udemy.com/</a:t>
            </a:r>
          </a:p>
          <a:p>
            <a:pPr algn="l">
              <a:lnSpc>
                <a:spcPts val="2260"/>
              </a:lnSpc>
            </a:pPr>
            <a:endParaRPr lang="en-US" sz="1823" u="sng">
              <a:solidFill>
                <a:srgbClr val="000000"/>
              </a:solidFill>
              <a:latin typeface="Montserrat"/>
              <a:hlinkClick r:id="rId5" tooltip="https://www.udemy.com/personal/home"/>
            </a:endParaRPr>
          </a:p>
          <a:p>
            <a:pPr algn="l">
              <a:lnSpc>
                <a:spcPts val="2260"/>
              </a:lnSpc>
            </a:pPr>
            <a:r>
              <a:rPr lang="en-US" sz="1823">
                <a:solidFill>
                  <a:srgbClr val="000000"/>
                </a:solidFill>
                <a:latin typeface="Montserrat Bold"/>
              </a:rPr>
              <a:t>GitHub:</a:t>
            </a:r>
            <a:r>
              <a:rPr lang="en-US" sz="1823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23" u="sng">
                <a:solidFill>
                  <a:srgbClr val="000000"/>
                </a:solidFill>
                <a:latin typeface="Montserrat"/>
                <a:hlinkClick r:id="rId6" tooltip="https://github.com/"/>
              </a:rPr>
              <a:t>https://github.com/</a:t>
            </a:r>
          </a:p>
          <a:p>
            <a:pPr algn="l">
              <a:lnSpc>
                <a:spcPts val="2260"/>
              </a:lnSpc>
            </a:pPr>
            <a:endParaRPr lang="en-US" sz="1823" u="sng">
              <a:solidFill>
                <a:srgbClr val="000000"/>
              </a:solidFill>
              <a:latin typeface="Montserrat"/>
              <a:hlinkClick r:id="rId6" tooltip="https://github.com/"/>
            </a:endParaRPr>
          </a:p>
          <a:p>
            <a:pPr algn="l">
              <a:lnSpc>
                <a:spcPts val="2260"/>
              </a:lnSpc>
            </a:pPr>
            <a:r>
              <a:rPr lang="en-US" sz="1823">
                <a:solidFill>
                  <a:srgbClr val="000000"/>
                </a:solidFill>
                <a:latin typeface="Montserrat Bold"/>
              </a:rPr>
              <a:t>YouTube:</a:t>
            </a:r>
            <a:r>
              <a:rPr lang="en-US" sz="1823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23" u="sng">
                <a:solidFill>
                  <a:srgbClr val="000000"/>
                </a:solidFill>
                <a:latin typeface="Montserrat"/>
                <a:hlinkClick r:id="rId7" tooltip="https://www.youtube.com/"/>
              </a:rPr>
              <a:t>https://www.youtube.com/</a:t>
            </a:r>
          </a:p>
          <a:p>
            <a:pPr algn="l">
              <a:lnSpc>
                <a:spcPts val="2260"/>
              </a:lnSpc>
            </a:pPr>
            <a:endParaRPr lang="en-US" sz="1823" u="sng">
              <a:solidFill>
                <a:srgbClr val="000000"/>
              </a:solidFill>
              <a:latin typeface="Montserrat"/>
              <a:hlinkClick r:id="rId7" tooltip="https://www.youtube.com/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382431" y="5277720"/>
            <a:ext cx="3371169" cy="2050300"/>
          </a:xfrm>
          <a:custGeom>
            <a:avLst/>
            <a:gdLst/>
            <a:ahLst/>
            <a:cxnLst/>
            <a:rect l="l" t="t" r="r" b="b"/>
            <a:pathLst>
              <a:path w="3371169" h="2050300">
                <a:moveTo>
                  <a:pt x="0" y="0"/>
                </a:moveTo>
                <a:lnTo>
                  <a:pt x="3371169" y="0"/>
                </a:lnTo>
                <a:lnTo>
                  <a:pt x="3371169" y="2050299"/>
                </a:lnTo>
                <a:lnTo>
                  <a:pt x="0" y="205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37" t="-20851" r="-33267" b="-114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6382431" y="0"/>
            <a:ext cx="3371169" cy="2050300"/>
          </a:xfrm>
          <a:custGeom>
            <a:avLst/>
            <a:gdLst/>
            <a:ahLst/>
            <a:cxnLst/>
            <a:rect l="l" t="t" r="r" b="b"/>
            <a:pathLst>
              <a:path w="3371169" h="2050300">
                <a:moveTo>
                  <a:pt x="0" y="2050300"/>
                </a:moveTo>
                <a:lnTo>
                  <a:pt x="3371169" y="2050300"/>
                </a:lnTo>
                <a:lnTo>
                  <a:pt x="3371169" y="0"/>
                </a:lnTo>
                <a:lnTo>
                  <a:pt x="0" y="0"/>
                </a:lnTo>
                <a:lnTo>
                  <a:pt x="0" y="2050300"/>
                </a:lnTo>
                <a:close/>
              </a:path>
            </a:pathLst>
          </a:custGeom>
          <a:blipFill>
            <a:blip r:embed="rId8"/>
            <a:stretch>
              <a:fillRect l="-9637" t="-20851" r="-33267" b="-114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43" t="-5434" r="-93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40195" y="-49297"/>
            <a:ext cx="2615873" cy="2615873"/>
          </a:xfrm>
          <a:custGeom>
            <a:avLst/>
            <a:gdLst/>
            <a:ahLst/>
            <a:cxnLst/>
            <a:rect l="l" t="t" r="r" b="b"/>
            <a:pathLst>
              <a:path w="2615873" h="2615873">
                <a:moveTo>
                  <a:pt x="0" y="0"/>
                </a:moveTo>
                <a:lnTo>
                  <a:pt x="2615873" y="0"/>
                </a:lnTo>
                <a:lnTo>
                  <a:pt x="2615873" y="2615874"/>
                </a:lnTo>
                <a:lnTo>
                  <a:pt x="0" y="261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681550" y="-1584101"/>
            <a:ext cx="4330231" cy="4330231"/>
          </a:xfrm>
          <a:custGeom>
            <a:avLst/>
            <a:gdLst/>
            <a:ahLst/>
            <a:cxnLst/>
            <a:rect l="l" t="t" r="r" b="b"/>
            <a:pathLst>
              <a:path w="4330231" h="4330231">
                <a:moveTo>
                  <a:pt x="0" y="0"/>
                </a:moveTo>
                <a:lnTo>
                  <a:pt x="4330231" y="0"/>
                </a:lnTo>
                <a:lnTo>
                  <a:pt x="4330231" y="4330231"/>
                </a:lnTo>
                <a:lnTo>
                  <a:pt x="0" y="4330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58" y="0"/>
            <a:ext cx="1430954" cy="1430954"/>
          </a:xfrm>
          <a:custGeom>
            <a:avLst/>
            <a:gdLst/>
            <a:ahLst/>
            <a:cxnLst/>
            <a:rect l="l" t="t" r="r" b="b"/>
            <a:pathLst>
              <a:path w="1430954" h="1430954">
                <a:moveTo>
                  <a:pt x="0" y="0"/>
                </a:moveTo>
                <a:lnTo>
                  <a:pt x="1430954" y="0"/>
                </a:lnTo>
                <a:lnTo>
                  <a:pt x="1430954" y="1430954"/>
                </a:lnTo>
                <a:lnTo>
                  <a:pt x="0" y="143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71863" y="3099569"/>
            <a:ext cx="5720312" cy="123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6"/>
              </a:lnSpc>
            </a:pPr>
            <a:r>
              <a:rPr lang="en-US" sz="8986" spc="-575">
                <a:solidFill>
                  <a:srgbClr val="000000"/>
                </a:solidFill>
                <a:latin typeface="Barlow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6258572" y="-2013112"/>
            <a:ext cx="4654675" cy="5115830"/>
          </a:xfrm>
          <a:custGeom>
            <a:avLst/>
            <a:gdLst/>
            <a:ahLst/>
            <a:cxnLst/>
            <a:rect l="l" t="t" r="r" b="b"/>
            <a:pathLst>
              <a:path w="4654675" h="5115830">
                <a:moveTo>
                  <a:pt x="0" y="0"/>
                </a:moveTo>
                <a:lnTo>
                  <a:pt x="4654675" y="0"/>
                </a:lnTo>
                <a:lnTo>
                  <a:pt x="4654675" y="5115830"/>
                </a:lnTo>
                <a:lnTo>
                  <a:pt x="0" y="5115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53" r="-4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82431" y="5277720"/>
            <a:ext cx="3371169" cy="2050300"/>
          </a:xfrm>
          <a:custGeom>
            <a:avLst/>
            <a:gdLst/>
            <a:ahLst/>
            <a:cxnLst/>
            <a:rect l="l" t="t" r="r" b="b"/>
            <a:pathLst>
              <a:path w="3371169" h="2050300">
                <a:moveTo>
                  <a:pt x="0" y="0"/>
                </a:moveTo>
                <a:lnTo>
                  <a:pt x="3371169" y="0"/>
                </a:lnTo>
                <a:lnTo>
                  <a:pt x="3371169" y="2050299"/>
                </a:lnTo>
                <a:lnTo>
                  <a:pt x="0" y="2050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37" t="-20851" r="-33267" b="-114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58" y="0"/>
            <a:ext cx="1558960" cy="2727594"/>
          </a:xfrm>
          <a:custGeom>
            <a:avLst/>
            <a:gdLst/>
            <a:ahLst/>
            <a:cxnLst/>
            <a:rect l="l" t="t" r="r" b="b"/>
            <a:pathLst>
              <a:path w="2990852" h="2990852">
                <a:moveTo>
                  <a:pt x="0" y="0"/>
                </a:moveTo>
                <a:lnTo>
                  <a:pt x="2990852" y="0"/>
                </a:lnTo>
                <a:lnTo>
                  <a:pt x="2990852" y="2990853"/>
                </a:lnTo>
                <a:lnTo>
                  <a:pt x="0" y="299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49" t="-965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06814" y="788670"/>
            <a:ext cx="76901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spc="-320">
                <a:solidFill>
                  <a:srgbClr val="000000"/>
                </a:solidFill>
                <a:latin typeface="Barlow Bold Italics"/>
              </a:rPr>
              <a:t>TABLE   OF   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81100" y="1875902"/>
            <a:ext cx="5380892" cy="458806"/>
            <a:chOff x="0" y="0"/>
            <a:chExt cx="4817067" cy="4107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6845" y="1776095"/>
            <a:ext cx="934112" cy="658419"/>
            <a:chOff x="0" y="0"/>
            <a:chExt cx="836233" cy="5894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80957" y="1776095"/>
            <a:ext cx="179169" cy="99807"/>
            <a:chOff x="0" y="0"/>
            <a:chExt cx="11381004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2520558" y="2295170"/>
            <a:ext cx="99967" cy="178882"/>
            <a:chOff x="0" y="0"/>
            <a:chExt cx="6350000" cy="11362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1100" y="3358929"/>
            <a:ext cx="5380892" cy="458806"/>
            <a:chOff x="0" y="0"/>
            <a:chExt cx="4817067" cy="4107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000560" y="1587736"/>
            <a:ext cx="3116648" cy="3116648"/>
          </a:xfrm>
          <a:custGeom>
            <a:avLst/>
            <a:gdLst/>
            <a:ahLst/>
            <a:cxnLst/>
            <a:rect l="l" t="t" r="r" b="b"/>
            <a:pathLst>
              <a:path w="3116648" h="3116648">
                <a:moveTo>
                  <a:pt x="0" y="0"/>
                </a:moveTo>
                <a:lnTo>
                  <a:pt x="3116648" y="0"/>
                </a:lnTo>
                <a:lnTo>
                  <a:pt x="3116648" y="3116648"/>
                </a:lnTo>
                <a:lnTo>
                  <a:pt x="0" y="3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124887" y="2979912"/>
            <a:ext cx="2142909" cy="2142909"/>
          </a:xfrm>
          <a:custGeom>
            <a:avLst/>
            <a:gdLst/>
            <a:ahLst/>
            <a:cxnLst/>
            <a:rect l="l" t="t" r="r" b="b"/>
            <a:pathLst>
              <a:path w="2142909" h="2142909">
                <a:moveTo>
                  <a:pt x="0" y="0"/>
                </a:moveTo>
                <a:lnTo>
                  <a:pt x="2142910" y="0"/>
                </a:lnTo>
                <a:lnTo>
                  <a:pt x="2142910" y="2142909"/>
                </a:lnTo>
                <a:lnTo>
                  <a:pt x="0" y="2142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275476" y="3108939"/>
            <a:ext cx="1841731" cy="1841724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3D588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81100" y="2616589"/>
            <a:ext cx="5380892" cy="458806"/>
            <a:chOff x="0" y="0"/>
            <a:chExt cx="4817067" cy="4107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46845" y="2516782"/>
            <a:ext cx="934112" cy="658419"/>
            <a:chOff x="0" y="0"/>
            <a:chExt cx="836233" cy="5894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480957" y="2516782"/>
            <a:ext cx="179169" cy="99807"/>
            <a:chOff x="0" y="0"/>
            <a:chExt cx="11381004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2520558" y="3035857"/>
            <a:ext cx="99967" cy="178882"/>
            <a:chOff x="0" y="0"/>
            <a:chExt cx="6350000" cy="113627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46845" y="3259123"/>
            <a:ext cx="934112" cy="658419"/>
            <a:chOff x="0" y="0"/>
            <a:chExt cx="836233" cy="58942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80957" y="3259123"/>
            <a:ext cx="179169" cy="99807"/>
            <a:chOff x="0" y="0"/>
            <a:chExt cx="11381004" cy="63398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2520558" y="3778198"/>
            <a:ext cx="99967" cy="178882"/>
            <a:chOff x="0" y="0"/>
            <a:chExt cx="6350000" cy="1136279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481100" y="4101270"/>
            <a:ext cx="5380892" cy="458806"/>
            <a:chOff x="0" y="0"/>
            <a:chExt cx="4817067" cy="4107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46845" y="4001463"/>
            <a:ext cx="934112" cy="658419"/>
            <a:chOff x="0" y="0"/>
            <a:chExt cx="836233" cy="58942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E087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480957" y="4001463"/>
            <a:ext cx="179169" cy="99807"/>
            <a:chOff x="0" y="0"/>
            <a:chExt cx="11381004" cy="63398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E087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2520558" y="4520538"/>
            <a:ext cx="99967" cy="178882"/>
            <a:chOff x="0" y="0"/>
            <a:chExt cx="6350000" cy="1136279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E0872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729890" y="1842080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29890" y="2582767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29890" y="3325108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29890" y="4067448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07910" y="1946847"/>
            <a:ext cx="1843984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660125" y="2687534"/>
            <a:ext cx="3340434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PROBLEM STATEMENT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660125" y="3429875"/>
            <a:ext cx="3205922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TECHNICAL DETAILS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707910" y="4172215"/>
            <a:ext cx="2660624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KEY FEATURES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482712" y="4855019"/>
            <a:ext cx="5380892" cy="458806"/>
            <a:chOff x="0" y="0"/>
            <a:chExt cx="4817067" cy="41073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548457" y="4755212"/>
            <a:ext cx="934112" cy="658419"/>
            <a:chOff x="0" y="0"/>
            <a:chExt cx="836233" cy="58942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482569" y="4755212"/>
            <a:ext cx="179169" cy="99807"/>
            <a:chOff x="0" y="0"/>
            <a:chExt cx="11381004" cy="63398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4"/>
          <p:cNvGrpSpPr/>
          <p:nvPr/>
        </p:nvGrpSpPr>
        <p:grpSpPr>
          <a:xfrm rot="5400000">
            <a:off x="2522170" y="5274287"/>
            <a:ext cx="99967" cy="178882"/>
            <a:chOff x="0" y="0"/>
            <a:chExt cx="6350000" cy="11362795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482712" y="5595706"/>
            <a:ext cx="5380892" cy="458806"/>
            <a:chOff x="0" y="0"/>
            <a:chExt cx="4817067" cy="41073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548457" y="5495900"/>
            <a:ext cx="934112" cy="658419"/>
            <a:chOff x="0" y="0"/>
            <a:chExt cx="836233" cy="58942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2482569" y="5495900"/>
            <a:ext cx="179169" cy="99807"/>
            <a:chOff x="0" y="0"/>
            <a:chExt cx="11381004" cy="633984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2522170" y="6014975"/>
            <a:ext cx="99967" cy="178882"/>
            <a:chOff x="0" y="0"/>
            <a:chExt cx="6350000" cy="11362795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4BA4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2482712" y="6338047"/>
            <a:ext cx="5380892" cy="458806"/>
            <a:chOff x="0" y="0"/>
            <a:chExt cx="4817067" cy="41073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817067" cy="410731"/>
            </a:xfrm>
            <a:custGeom>
              <a:avLst/>
              <a:gdLst/>
              <a:ahLst/>
              <a:cxnLst/>
              <a:rect l="l" t="t" r="r" b="b"/>
              <a:pathLst>
                <a:path w="4817067" h="410731">
                  <a:moveTo>
                    <a:pt x="0" y="0"/>
                  </a:moveTo>
                  <a:lnTo>
                    <a:pt x="4817067" y="0"/>
                  </a:lnTo>
                  <a:lnTo>
                    <a:pt x="4817067" y="410731"/>
                  </a:lnTo>
                  <a:lnTo>
                    <a:pt x="0" y="410731"/>
                  </a:lnTo>
                  <a:close/>
                </a:path>
              </a:pathLst>
            </a:custGeom>
            <a:solidFill>
              <a:srgbClr val="FFE2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28575"/>
              <a:ext cx="4817067" cy="439306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548457" y="6238240"/>
            <a:ext cx="934112" cy="658419"/>
            <a:chOff x="0" y="0"/>
            <a:chExt cx="836233" cy="589428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36233" cy="589428"/>
            </a:xfrm>
            <a:custGeom>
              <a:avLst/>
              <a:gdLst/>
              <a:ahLst/>
              <a:cxnLst/>
              <a:rect l="l" t="t" r="r" b="b"/>
              <a:pathLst>
                <a:path w="836233" h="589428">
                  <a:moveTo>
                    <a:pt x="0" y="0"/>
                  </a:moveTo>
                  <a:lnTo>
                    <a:pt x="836233" y="0"/>
                  </a:lnTo>
                  <a:lnTo>
                    <a:pt x="836233" y="589428"/>
                  </a:lnTo>
                  <a:lnTo>
                    <a:pt x="0" y="589428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28575"/>
              <a:ext cx="836233" cy="618003"/>
            </a:xfrm>
            <a:prstGeom prst="rect">
              <a:avLst/>
            </a:prstGeom>
          </p:spPr>
          <p:txBody>
            <a:bodyPr lIns="49584" tIns="49584" rIns="49584" bIns="49584" rtlCol="0" anchor="ctr"/>
            <a:lstStyle/>
            <a:p>
              <a:pPr algn="ctr">
                <a:lnSpc>
                  <a:spcPts val="1913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2482569" y="6238240"/>
            <a:ext cx="179169" cy="99807"/>
            <a:chOff x="0" y="0"/>
            <a:chExt cx="11381004" cy="633984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381005" cy="6339840"/>
            </a:xfrm>
            <a:custGeom>
              <a:avLst/>
              <a:gdLst/>
              <a:ahLst/>
              <a:cxnLst/>
              <a:rect l="l" t="t" r="r" b="b"/>
              <a:pathLst>
                <a:path w="11381005" h="6339840">
                  <a:moveTo>
                    <a:pt x="11381005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381005" y="6339840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84"/>
          <p:cNvGrpSpPr/>
          <p:nvPr/>
        </p:nvGrpSpPr>
        <p:grpSpPr>
          <a:xfrm rot="5400000">
            <a:off x="2522170" y="6757315"/>
            <a:ext cx="99967" cy="178882"/>
            <a:chOff x="0" y="0"/>
            <a:chExt cx="6350000" cy="11362795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6350000" cy="11362795"/>
            </a:xfrm>
            <a:custGeom>
              <a:avLst/>
              <a:gdLst/>
              <a:ahLst/>
              <a:cxnLst/>
              <a:rect l="l" t="t" r="r" b="b"/>
              <a:pathLst>
                <a:path w="6350000" h="11362795">
                  <a:moveTo>
                    <a:pt x="6350000" y="11362795"/>
                  </a:moveTo>
                  <a:lnTo>
                    <a:pt x="0" y="11362795"/>
                  </a:lnTo>
                  <a:lnTo>
                    <a:pt x="0" y="0"/>
                  </a:lnTo>
                  <a:lnTo>
                    <a:pt x="6350000" y="11362795"/>
                  </a:lnTo>
                  <a:close/>
                </a:path>
              </a:pathLst>
            </a:custGeom>
            <a:solidFill>
              <a:srgbClr val="F69F0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731502" y="4821197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5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731502" y="5561885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6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731502" y="6304225"/>
            <a:ext cx="568021" cy="473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0"/>
              </a:lnSpc>
            </a:pPr>
            <a:r>
              <a:rPr lang="en-US" sz="2735">
                <a:solidFill>
                  <a:srgbClr val="000000"/>
                </a:solidFill>
                <a:latin typeface="League Spartan"/>
              </a:rPr>
              <a:t>7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2709522" y="4925965"/>
            <a:ext cx="2772333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PROJECT HIGHLIGHTS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661737" y="5666652"/>
            <a:ext cx="3340434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CONCLUSION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661737" y="6408992"/>
            <a:ext cx="3205922" cy="2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League Spartan"/>
              </a:rPr>
              <a:t>REFERENCES / LINKS USED</a:t>
            </a:r>
          </a:p>
        </p:txBody>
      </p:sp>
      <p:sp>
        <p:nvSpPr>
          <p:cNvPr id="92" name="Freeform 92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0" y="6437567"/>
            <a:ext cx="731520" cy="890452"/>
          </a:xfrm>
          <a:custGeom>
            <a:avLst/>
            <a:gdLst/>
            <a:ahLst/>
            <a:cxnLst/>
            <a:rect l="l" t="t" r="r" b="b"/>
            <a:pathLst>
              <a:path w="1045456" h="1045456">
                <a:moveTo>
                  <a:pt x="0" y="0"/>
                </a:moveTo>
                <a:lnTo>
                  <a:pt x="1045456" y="0"/>
                </a:lnTo>
                <a:lnTo>
                  <a:pt x="1045456" y="1045456"/>
                </a:lnTo>
                <a:lnTo>
                  <a:pt x="0" y="1045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916" t="1" b="-1740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4" name="Freeform 9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5" name="Freeform 95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78691" y="2141361"/>
            <a:ext cx="2074909" cy="3403497"/>
          </a:xfrm>
          <a:custGeom>
            <a:avLst/>
            <a:gdLst/>
            <a:ahLst/>
            <a:cxnLst/>
            <a:rect l="l" t="t" r="r" b="b"/>
            <a:pathLst>
              <a:path w="3403497" h="3403497">
                <a:moveTo>
                  <a:pt x="0" y="0"/>
                </a:moveTo>
                <a:lnTo>
                  <a:pt x="3403497" y="0"/>
                </a:lnTo>
                <a:lnTo>
                  <a:pt x="3403497" y="3403497"/>
                </a:lnTo>
                <a:lnTo>
                  <a:pt x="0" y="340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640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44826" y="1240395"/>
            <a:ext cx="3836497" cy="3836497"/>
          </a:xfrm>
          <a:custGeom>
            <a:avLst/>
            <a:gdLst/>
            <a:ahLst/>
            <a:cxnLst/>
            <a:rect l="l" t="t" r="r" b="b"/>
            <a:pathLst>
              <a:path w="3836497" h="3836497">
                <a:moveTo>
                  <a:pt x="0" y="0"/>
                </a:moveTo>
                <a:lnTo>
                  <a:pt x="3836497" y="0"/>
                </a:lnTo>
                <a:lnTo>
                  <a:pt x="3836497" y="3836496"/>
                </a:lnTo>
                <a:lnTo>
                  <a:pt x="0" y="383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374780" y="1531968"/>
            <a:ext cx="3297292" cy="3297278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651966" y="4899016"/>
            <a:ext cx="2990852" cy="2416184"/>
          </a:xfrm>
          <a:custGeom>
            <a:avLst/>
            <a:gdLst/>
            <a:ahLst/>
            <a:cxnLst/>
            <a:rect l="l" t="t" r="r" b="b"/>
            <a:pathLst>
              <a:path w="2990852" h="2990852">
                <a:moveTo>
                  <a:pt x="0" y="0"/>
                </a:moveTo>
                <a:lnTo>
                  <a:pt x="2990852" y="0"/>
                </a:lnTo>
                <a:lnTo>
                  <a:pt x="2990852" y="2990852"/>
                </a:lnTo>
                <a:lnTo>
                  <a:pt x="0" y="299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37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514428" y="1663568"/>
            <a:ext cx="2990162" cy="299015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99" r="-24999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508625" y="-402713"/>
            <a:ext cx="2808561" cy="2808561"/>
          </a:xfrm>
          <a:custGeom>
            <a:avLst/>
            <a:gdLst/>
            <a:ahLst/>
            <a:cxnLst/>
            <a:rect l="l" t="t" r="r" b="b"/>
            <a:pathLst>
              <a:path w="2808561" h="2808561">
                <a:moveTo>
                  <a:pt x="0" y="0"/>
                </a:moveTo>
                <a:lnTo>
                  <a:pt x="2808560" y="0"/>
                </a:lnTo>
                <a:lnTo>
                  <a:pt x="2808560" y="2808561"/>
                </a:lnTo>
                <a:lnTo>
                  <a:pt x="0" y="2808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42818" y="6170857"/>
            <a:ext cx="447171" cy="447171"/>
          </a:xfrm>
          <a:custGeom>
            <a:avLst/>
            <a:gdLst/>
            <a:ahLst/>
            <a:cxnLst/>
            <a:rect l="l" t="t" r="r" b="b"/>
            <a:pathLst>
              <a:path w="447171" h="447171">
                <a:moveTo>
                  <a:pt x="0" y="0"/>
                </a:moveTo>
                <a:lnTo>
                  <a:pt x="447172" y="0"/>
                </a:lnTo>
                <a:lnTo>
                  <a:pt x="447172" y="447171"/>
                </a:lnTo>
                <a:lnTo>
                  <a:pt x="0" y="44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12258" y="6542302"/>
            <a:ext cx="719072" cy="772898"/>
          </a:xfrm>
          <a:custGeom>
            <a:avLst/>
            <a:gdLst/>
            <a:ahLst/>
            <a:cxnLst/>
            <a:rect l="l" t="t" r="r" b="b"/>
            <a:pathLst>
              <a:path w="976452" h="976452">
                <a:moveTo>
                  <a:pt x="0" y="0"/>
                </a:moveTo>
                <a:lnTo>
                  <a:pt x="976452" y="0"/>
                </a:lnTo>
                <a:lnTo>
                  <a:pt x="976452" y="976452"/>
                </a:lnTo>
                <a:lnTo>
                  <a:pt x="0" y="9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793" b="-26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06814" y="1765935"/>
            <a:ext cx="5667966" cy="446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Our project “Forkify Recipes” aims to offer a seamless and user-friendly platform where users can explore a wide variety of dishes from different cuisines.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                                                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This project is built using ReactJS, a powerful JavaScript library for building user interfaces, and leverages API fetching to dynamically retrieve and display a vast collection of recipes.</a:t>
            </a:r>
          </a:p>
          <a:p>
            <a:pPr algn="l">
              <a:lnSpc>
                <a:spcPts val="2749"/>
              </a:lnSpc>
            </a:pPr>
            <a:endParaRPr lang="en-US" sz="2499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712" y="4798813"/>
            <a:ext cx="866285" cy="17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"/>
              </a:lnSpc>
            </a:pPr>
            <a:r>
              <a:rPr lang="en-US" sz="960">
                <a:solidFill>
                  <a:srgbClr val="FFFFFF"/>
                </a:solidFill>
                <a:latin typeface="Montserrat Classic"/>
              </a:rPr>
              <a:t>Read More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814" y="918132"/>
            <a:ext cx="484907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spc="380">
                <a:solidFill>
                  <a:srgbClr val="000000"/>
                </a:solidFill>
                <a:latin typeface="Barlow Bold"/>
              </a:rPr>
              <a:t>INTRODUCTION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557866" y="6542302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28390" cy="2226946"/>
          </a:xfrm>
          <a:custGeom>
            <a:avLst/>
            <a:gdLst/>
            <a:ahLst/>
            <a:cxnLst/>
            <a:rect l="l" t="t" r="r" b="b"/>
            <a:pathLst>
              <a:path w="2990852" h="2990852">
                <a:moveTo>
                  <a:pt x="0" y="0"/>
                </a:moveTo>
                <a:lnTo>
                  <a:pt x="2990852" y="0"/>
                </a:lnTo>
                <a:lnTo>
                  <a:pt x="2990852" y="2990852"/>
                </a:lnTo>
                <a:lnTo>
                  <a:pt x="0" y="299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162" t="-343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08625" y="0"/>
            <a:ext cx="2244975" cy="2405848"/>
          </a:xfrm>
          <a:custGeom>
            <a:avLst/>
            <a:gdLst/>
            <a:ahLst/>
            <a:cxnLst/>
            <a:rect l="l" t="t" r="r" b="b"/>
            <a:pathLst>
              <a:path w="2808561" h="2808561">
                <a:moveTo>
                  <a:pt x="0" y="0"/>
                </a:moveTo>
                <a:lnTo>
                  <a:pt x="2808560" y="0"/>
                </a:lnTo>
                <a:lnTo>
                  <a:pt x="2808560" y="2808561"/>
                </a:lnTo>
                <a:lnTo>
                  <a:pt x="0" y="280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738" r="-25104"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59961" y="5502131"/>
            <a:ext cx="1735426" cy="1735426"/>
          </a:xfrm>
          <a:custGeom>
            <a:avLst/>
            <a:gdLst/>
            <a:ahLst/>
            <a:cxnLst/>
            <a:rect l="l" t="t" r="r" b="b"/>
            <a:pathLst>
              <a:path w="1735426" h="1735426">
                <a:moveTo>
                  <a:pt x="0" y="0"/>
                </a:moveTo>
                <a:lnTo>
                  <a:pt x="1735426" y="0"/>
                </a:lnTo>
                <a:lnTo>
                  <a:pt x="1735426" y="1735426"/>
                </a:lnTo>
                <a:lnTo>
                  <a:pt x="0" y="173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13392" y="4156995"/>
            <a:ext cx="1640208" cy="1640208"/>
          </a:xfrm>
          <a:custGeom>
            <a:avLst/>
            <a:gdLst/>
            <a:ahLst/>
            <a:cxnLst/>
            <a:rect l="l" t="t" r="r" b="b"/>
            <a:pathLst>
              <a:path w="1640208" h="1640208">
                <a:moveTo>
                  <a:pt x="0" y="0"/>
                </a:moveTo>
                <a:lnTo>
                  <a:pt x="1640208" y="0"/>
                </a:lnTo>
                <a:lnTo>
                  <a:pt x="1640208" y="1640208"/>
                </a:lnTo>
                <a:lnTo>
                  <a:pt x="0" y="1640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17427" y="4145280"/>
            <a:ext cx="3292780" cy="3292780"/>
          </a:xfrm>
          <a:custGeom>
            <a:avLst/>
            <a:gdLst/>
            <a:ahLst/>
            <a:cxnLst/>
            <a:rect l="l" t="t" r="r" b="b"/>
            <a:pathLst>
              <a:path w="3292780" h="3292780">
                <a:moveTo>
                  <a:pt x="0" y="0"/>
                </a:moveTo>
                <a:lnTo>
                  <a:pt x="3292780" y="0"/>
                </a:lnTo>
                <a:lnTo>
                  <a:pt x="3292780" y="3292781"/>
                </a:lnTo>
                <a:lnTo>
                  <a:pt x="0" y="3292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494504" y="4370497"/>
            <a:ext cx="2829993" cy="282998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47595" y="4523588"/>
            <a:ext cx="2523810" cy="252380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477334" y="426174"/>
            <a:ext cx="976452" cy="976452"/>
          </a:xfrm>
          <a:custGeom>
            <a:avLst/>
            <a:gdLst/>
            <a:ahLst/>
            <a:cxnLst/>
            <a:rect l="l" t="t" r="r" b="b"/>
            <a:pathLst>
              <a:path w="976452" h="976452">
                <a:moveTo>
                  <a:pt x="0" y="0"/>
                </a:moveTo>
                <a:lnTo>
                  <a:pt x="976452" y="0"/>
                </a:lnTo>
                <a:lnTo>
                  <a:pt x="976452" y="976452"/>
                </a:lnTo>
                <a:lnTo>
                  <a:pt x="0" y="97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46316" y="1410786"/>
            <a:ext cx="5350572" cy="63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1"/>
              </a:lnSpc>
            </a:pPr>
            <a:r>
              <a:rPr lang="en-US" sz="4519">
                <a:solidFill>
                  <a:srgbClr val="E0872E"/>
                </a:solidFill>
                <a:latin typeface="Barlow Semi-Bold"/>
              </a:rPr>
              <a:t>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316" y="808051"/>
            <a:ext cx="5277608" cy="63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1"/>
              </a:lnSpc>
            </a:pPr>
            <a:r>
              <a:rPr lang="en-US" sz="4519">
                <a:solidFill>
                  <a:srgbClr val="000000"/>
                </a:solidFill>
                <a:latin typeface="Barlow Semi-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316" y="2147278"/>
            <a:ext cx="7440501" cy="99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134">
                <a:solidFill>
                  <a:srgbClr val="000000"/>
                </a:solidFill>
                <a:latin typeface="Montserrat"/>
              </a:rPr>
              <a:t>In today's digital age, food enthusiasts and home cooks are constantly seeking new recipes and culinary inspiration from diverse cuisines.                                                                                            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46316" y="3284126"/>
            <a:ext cx="7440501" cy="133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134">
                <a:solidFill>
                  <a:srgbClr val="000000"/>
                </a:solidFill>
                <a:latin typeface="Montserrat"/>
              </a:rPr>
              <a:t>However, finding a comprehensive and reliable source of recipes that offers detailed nutritional information, ingredients, preparation instructions can be challenging.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964" y="4749656"/>
            <a:ext cx="5561540" cy="166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134">
                <a:solidFill>
                  <a:srgbClr val="000000"/>
                </a:solidFill>
                <a:latin typeface="Montserrat"/>
              </a:rPr>
              <a:t>Existing platforms often lack an intuitive interface and seamless integration of detailed recipe information, which can hinder the user experience and limit culinary exploration.</a:t>
            </a:r>
          </a:p>
        </p:txBody>
      </p:sp>
      <p:sp>
        <p:nvSpPr>
          <p:cNvPr id="19" name="Freeform 19"/>
          <p:cNvSpPr/>
          <p:nvPr/>
        </p:nvSpPr>
        <p:spPr>
          <a:xfrm>
            <a:off x="6382431" y="5277720"/>
            <a:ext cx="3371169" cy="2050300"/>
          </a:xfrm>
          <a:custGeom>
            <a:avLst/>
            <a:gdLst/>
            <a:ahLst/>
            <a:cxnLst/>
            <a:rect l="l" t="t" r="r" b="b"/>
            <a:pathLst>
              <a:path w="3371169" h="2050300">
                <a:moveTo>
                  <a:pt x="0" y="0"/>
                </a:moveTo>
                <a:lnTo>
                  <a:pt x="3371169" y="0"/>
                </a:lnTo>
                <a:lnTo>
                  <a:pt x="3371169" y="2050299"/>
                </a:lnTo>
                <a:lnTo>
                  <a:pt x="0" y="2050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37" t="-20851" r="-33267" b="-114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1493" y="0"/>
            <a:ext cx="976452" cy="379814"/>
          </a:xfrm>
          <a:custGeom>
            <a:avLst/>
            <a:gdLst/>
            <a:ahLst/>
            <a:cxnLst/>
            <a:rect l="l" t="t" r="r" b="b"/>
            <a:pathLst>
              <a:path w="976452" h="976452">
                <a:moveTo>
                  <a:pt x="0" y="0"/>
                </a:moveTo>
                <a:lnTo>
                  <a:pt x="976452" y="0"/>
                </a:lnTo>
                <a:lnTo>
                  <a:pt x="976452" y="976452"/>
                </a:lnTo>
                <a:lnTo>
                  <a:pt x="0" y="97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7086"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2305154" cy="2331841"/>
          </a:xfrm>
          <a:custGeom>
            <a:avLst/>
            <a:gdLst/>
            <a:ahLst/>
            <a:cxnLst/>
            <a:rect l="l" t="t" r="r" b="b"/>
            <a:pathLst>
              <a:path w="2990852" h="2990852">
                <a:moveTo>
                  <a:pt x="0" y="0"/>
                </a:moveTo>
                <a:lnTo>
                  <a:pt x="2990852" y="0"/>
                </a:lnTo>
                <a:lnTo>
                  <a:pt x="2990852" y="2990853"/>
                </a:lnTo>
                <a:lnTo>
                  <a:pt x="0" y="299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746" t="-28262" b="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3586" y="1385363"/>
            <a:ext cx="4660046" cy="64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622">
                <a:solidFill>
                  <a:srgbClr val="E0872E"/>
                </a:solidFill>
                <a:latin typeface="Barlow Semi-Bold"/>
              </a:rPr>
              <a:t>DETAILS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753159"/>
            <a:ext cx="4660046" cy="64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622">
                <a:solidFill>
                  <a:srgbClr val="000000"/>
                </a:solidFill>
                <a:latin typeface="Barlow Bold"/>
              </a:rPr>
              <a:t>TECHNICAL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88643"/>
            <a:ext cx="731520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9" y="0"/>
                </a:lnTo>
                <a:lnTo>
                  <a:pt x="5626109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69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1520" y="3083839"/>
            <a:ext cx="1573634" cy="1380372"/>
          </a:xfrm>
          <a:custGeom>
            <a:avLst/>
            <a:gdLst/>
            <a:ahLst/>
            <a:cxnLst/>
            <a:rect l="l" t="t" r="r" b="b"/>
            <a:pathLst>
              <a:path w="1573634" h="1380372">
                <a:moveTo>
                  <a:pt x="0" y="0"/>
                </a:moveTo>
                <a:lnTo>
                  <a:pt x="1573634" y="0"/>
                </a:lnTo>
                <a:lnTo>
                  <a:pt x="1573634" y="1380372"/>
                </a:lnTo>
                <a:lnTo>
                  <a:pt x="0" y="1380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610" t="-38035" r="-135884" b="-373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53738" y="3139185"/>
            <a:ext cx="2330023" cy="1269681"/>
          </a:xfrm>
          <a:custGeom>
            <a:avLst/>
            <a:gdLst/>
            <a:ahLst/>
            <a:cxnLst/>
            <a:rect l="l" t="t" r="r" b="b"/>
            <a:pathLst>
              <a:path w="2330023" h="1269681">
                <a:moveTo>
                  <a:pt x="0" y="0"/>
                </a:moveTo>
                <a:lnTo>
                  <a:pt x="2330024" y="0"/>
                </a:lnTo>
                <a:lnTo>
                  <a:pt x="2330024" y="1269680"/>
                </a:lnTo>
                <a:lnTo>
                  <a:pt x="0" y="1269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47945" y="3139185"/>
            <a:ext cx="2208377" cy="1325026"/>
          </a:xfrm>
          <a:custGeom>
            <a:avLst/>
            <a:gdLst/>
            <a:ahLst/>
            <a:cxnLst/>
            <a:rect l="l" t="t" r="r" b="b"/>
            <a:pathLst>
              <a:path w="2208377" h="1325026">
                <a:moveTo>
                  <a:pt x="0" y="0"/>
                </a:moveTo>
                <a:lnTo>
                  <a:pt x="2208377" y="0"/>
                </a:lnTo>
                <a:lnTo>
                  <a:pt x="2208377" y="1325026"/>
                </a:lnTo>
                <a:lnTo>
                  <a:pt x="0" y="1325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63586" y="5378005"/>
            <a:ext cx="4417661" cy="1279216"/>
          </a:xfrm>
          <a:custGeom>
            <a:avLst/>
            <a:gdLst/>
            <a:ahLst/>
            <a:cxnLst/>
            <a:rect l="l" t="t" r="r" b="b"/>
            <a:pathLst>
              <a:path w="4417661" h="1279216">
                <a:moveTo>
                  <a:pt x="0" y="0"/>
                </a:moveTo>
                <a:lnTo>
                  <a:pt x="4417661" y="0"/>
                </a:lnTo>
                <a:lnTo>
                  <a:pt x="4417661" y="1279216"/>
                </a:lnTo>
                <a:lnTo>
                  <a:pt x="0" y="1279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318" t="-106531" r="-21843" b="-102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31520" y="2160989"/>
            <a:ext cx="8290560" cy="64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7"/>
              </a:lnSpc>
              <a:spcBef>
                <a:spcPct val="0"/>
              </a:spcBef>
            </a:pPr>
            <a:r>
              <a:rPr lang="en-US" sz="2086">
                <a:solidFill>
                  <a:srgbClr val="000000"/>
                </a:solidFill>
                <a:latin typeface="Barlow Semi-Bold"/>
              </a:rPr>
              <a:t>The Forkify is organized using a modular structure facilitated by React.js. The primary components and features include: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20" y="4540411"/>
            <a:ext cx="1918815" cy="55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3280" dirty="0">
                <a:solidFill>
                  <a:srgbClr val="000000"/>
                </a:solidFill>
                <a:latin typeface="Canva Sans Bold"/>
              </a:rPr>
              <a:t>React JS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1171" y="4540411"/>
            <a:ext cx="2981029" cy="55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3280" dirty="0">
                <a:solidFill>
                  <a:srgbClr val="000000"/>
                </a:solidFill>
                <a:latin typeface="Canva Sans Bold"/>
              </a:rPr>
              <a:t>React Router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87164" y="4540411"/>
            <a:ext cx="2614675" cy="55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3280" dirty="0">
                <a:solidFill>
                  <a:srgbClr val="000000"/>
                </a:solidFill>
                <a:latin typeface="Canva Sans Bold"/>
              </a:rPr>
              <a:t>Tailwind CSS</a:t>
            </a:r>
          </a:p>
        </p:txBody>
      </p:sp>
      <p:sp>
        <p:nvSpPr>
          <p:cNvPr id="17" name="Freeform 17"/>
          <p:cNvSpPr/>
          <p:nvPr/>
        </p:nvSpPr>
        <p:spPr>
          <a:xfrm>
            <a:off x="4876800" y="308063"/>
            <a:ext cx="447171" cy="447171"/>
          </a:xfrm>
          <a:custGeom>
            <a:avLst/>
            <a:gdLst/>
            <a:ahLst/>
            <a:cxnLst/>
            <a:rect l="l" t="t" r="r" b="b"/>
            <a:pathLst>
              <a:path w="447171" h="447171">
                <a:moveTo>
                  <a:pt x="0" y="0"/>
                </a:moveTo>
                <a:lnTo>
                  <a:pt x="447171" y="0"/>
                </a:lnTo>
                <a:lnTo>
                  <a:pt x="447171" y="447171"/>
                </a:lnTo>
                <a:lnTo>
                  <a:pt x="0" y="44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756322" y="1350738"/>
            <a:ext cx="997278" cy="1639552"/>
          </a:xfrm>
          <a:custGeom>
            <a:avLst/>
            <a:gdLst/>
            <a:ahLst/>
            <a:cxnLst/>
            <a:rect l="l" t="t" r="r" b="b"/>
            <a:pathLst>
              <a:path w="1639552" h="1639552">
                <a:moveTo>
                  <a:pt x="0" y="0"/>
                </a:moveTo>
                <a:lnTo>
                  <a:pt x="1639552" y="0"/>
                </a:lnTo>
                <a:lnTo>
                  <a:pt x="1639552" y="1639552"/>
                </a:lnTo>
                <a:lnTo>
                  <a:pt x="0" y="163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" r="-644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0" y="6631821"/>
            <a:ext cx="731520" cy="683379"/>
          </a:xfrm>
          <a:custGeom>
            <a:avLst/>
            <a:gdLst/>
            <a:ahLst/>
            <a:cxnLst/>
            <a:rect l="l" t="t" r="r" b="b"/>
            <a:pathLst>
              <a:path w="978820" h="978820">
                <a:moveTo>
                  <a:pt x="0" y="0"/>
                </a:moveTo>
                <a:lnTo>
                  <a:pt x="978820" y="0"/>
                </a:lnTo>
                <a:lnTo>
                  <a:pt x="978820" y="978819"/>
                </a:lnTo>
                <a:lnTo>
                  <a:pt x="0" y="97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806" b="-43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Case Study: Edamam Uses Ontotext's GraphDB">
            <a:extLst>
              <a:ext uri="{FF2B5EF4-FFF2-40B4-BE49-F238E27FC236}">
                <a16:creationId xmlns:a16="http://schemas.microsoft.com/office/drawing/2014/main" id="{16B919BF-7477-A63B-BFD3-2E13E0151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2" b="32862"/>
          <a:stretch/>
        </p:blipFill>
        <p:spPr bwMode="auto">
          <a:xfrm>
            <a:off x="5571493" y="5349849"/>
            <a:ext cx="3817180" cy="9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18BEA7-41A8-4240-E383-6497713BBD4A}"/>
              </a:ext>
            </a:extLst>
          </p:cNvPr>
          <p:cNvSpPr txBox="1"/>
          <p:nvPr/>
        </p:nvSpPr>
        <p:spPr>
          <a:xfrm>
            <a:off x="6478366" y="5971137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76CD02"/>
                </a:solidFill>
              </a:rPr>
              <a:t>API</a:t>
            </a:r>
            <a:endParaRPr lang="en-US" sz="4000" b="1" dirty="0">
              <a:solidFill>
                <a:srgbClr val="76CD0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6232" r="-6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2904" y="1326125"/>
            <a:ext cx="8567792" cy="5697582"/>
          </a:xfrm>
          <a:custGeom>
            <a:avLst/>
            <a:gdLst/>
            <a:ahLst/>
            <a:cxnLst/>
            <a:rect l="l" t="t" r="r" b="b"/>
            <a:pathLst>
              <a:path w="8567792" h="5697582">
                <a:moveTo>
                  <a:pt x="0" y="0"/>
                </a:moveTo>
                <a:lnTo>
                  <a:pt x="8567792" y="0"/>
                </a:lnTo>
                <a:lnTo>
                  <a:pt x="8567792" y="5697581"/>
                </a:lnTo>
                <a:lnTo>
                  <a:pt x="0" y="569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2226946" cy="2391384"/>
          </a:xfrm>
          <a:custGeom>
            <a:avLst/>
            <a:gdLst/>
            <a:ahLst/>
            <a:cxnLst/>
            <a:rect l="l" t="t" r="r" b="b"/>
            <a:pathLst>
              <a:path w="2990852" h="2990852">
                <a:moveTo>
                  <a:pt x="0" y="0"/>
                </a:moveTo>
                <a:lnTo>
                  <a:pt x="2990852" y="0"/>
                </a:lnTo>
                <a:lnTo>
                  <a:pt x="2990852" y="2990852"/>
                </a:lnTo>
                <a:lnTo>
                  <a:pt x="0" y="2990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4303" t="-250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30015" y="1102539"/>
            <a:ext cx="223586" cy="447171"/>
          </a:xfrm>
          <a:custGeom>
            <a:avLst/>
            <a:gdLst/>
            <a:ahLst/>
            <a:cxnLst/>
            <a:rect l="l" t="t" r="r" b="b"/>
            <a:pathLst>
              <a:path w="447171" h="447171">
                <a:moveTo>
                  <a:pt x="0" y="0"/>
                </a:moveTo>
                <a:lnTo>
                  <a:pt x="447172" y="0"/>
                </a:lnTo>
                <a:lnTo>
                  <a:pt x="447172" y="447171"/>
                </a:lnTo>
                <a:lnTo>
                  <a:pt x="0" y="447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" r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91280" y="1854898"/>
            <a:ext cx="7971041" cy="386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>
                <a:solidFill>
                  <a:srgbClr val="000000"/>
                </a:solidFill>
                <a:latin typeface="Montserrat Bold"/>
              </a:rPr>
              <a:t>React JS :</a:t>
            </a:r>
            <a:r>
              <a:rPr lang="en-US" sz="1842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Scalable, maintainable, and responsive UI.</a:t>
            </a:r>
          </a:p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Real-Time Data: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Fetches latest recipes via external APIs.</a:t>
            </a:r>
          </a:p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Tailwind CSS: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Consistent, responsive design.</a:t>
            </a:r>
          </a:p>
          <a:p>
            <a:pPr marL="397748" lvl="1" indent="-198874" algn="just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Responsiveness 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Seamless experience on all devices.</a:t>
            </a:r>
          </a:p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Detailed Recipes: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Includes ingredients, calorie count, and steps.</a:t>
            </a:r>
          </a:p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Intuitive Design: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Easy navigation and recipe discovery.</a:t>
            </a:r>
          </a:p>
          <a:p>
            <a:pPr marL="397748" lvl="1" indent="-198874" algn="l">
              <a:lnSpc>
                <a:spcPts val="4421"/>
              </a:lnSpc>
              <a:buFont typeface="Arial"/>
              <a:buChar char="•"/>
            </a:pPr>
            <a:r>
              <a:rPr lang="en-US" sz="1842" dirty="0">
                <a:solidFill>
                  <a:srgbClr val="000000"/>
                </a:solidFill>
                <a:latin typeface="Montserrat Bold"/>
              </a:rPr>
              <a:t>Interactive:</a:t>
            </a:r>
            <a:r>
              <a:rPr lang="en-US" sz="1842" dirty="0">
                <a:solidFill>
                  <a:srgbClr val="000000"/>
                </a:solidFill>
                <a:latin typeface="Montserrat"/>
              </a:rPr>
              <a:t> Clickable recipe cards and dynamic search.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8997" y="753735"/>
            <a:ext cx="4631666" cy="64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4499">
                <a:solidFill>
                  <a:srgbClr val="000000"/>
                </a:solidFill>
                <a:latin typeface="Barlow Semi-Bold"/>
              </a:rPr>
              <a:t>KEY FEATURES</a:t>
            </a:r>
          </a:p>
        </p:txBody>
      </p:sp>
      <p:sp>
        <p:nvSpPr>
          <p:cNvPr id="8" name="Freeform 8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382431" y="5277720"/>
            <a:ext cx="3371169" cy="2050300"/>
          </a:xfrm>
          <a:custGeom>
            <a:avLst/>
            <a:gdLst/>
            <a:ahLst/>
            <a:cxnLst/>
            <a:rect l="l" t="t" r="r" b="b"/>
            <a:pathLst>
              <a:path w="3371169" h="2050300">
                <a:moveTo>
                  <a:pt x="0" y="0"/>
                </a:moveTo>
                <a:lnTo>
                  <a:pt x="3371169" y="0"/>
                </a:lnTo>
                <a:lnTo>
                  <a:pt x="3371169" y="2050299"/>
                </a:lnTo>
                <a:lnTo>
                  <a:pt x="0" y="2050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37" t="-20851" r="-33267" b="-114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0547" y="1102539"/>
            <a:ext cx="2813054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8" y="0"/>
                </a:lnTo>
                <a:lnTo>
                  <a:pt x="5626108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58" y="4444108"/>
            <a:ext cx="2493372" cy="2895672"/>
          </a:xfrm>
          <a:custGeom>
            <a:avLst/>
            <a:gdLst/>
            <a:ahLst/>
            <a:cxnLst/>
            <a:rect l="l" t="t" r="r" b="b"/>
            <a:pathLst>
              <a:path w="3923446" h="3923446">
                <a:moveTo>
                  <a:pt x="0" y="0"/>
                </a:moveTo>
                <a:lnTo>
                  <a:pt x="3923446" y="0"/>
                </a:lnTo>
                <a:lnTo>
                  <a:pt x="3923446" y="3923446"/>
                </a:lnTo>
                <a:lnTo>
                  <a:pt x="0" y="392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356" t="1" b="-354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520" y="2258612"/>
            <a:ext cx="8564064" cy="4147219"/>
          </a:xfrm>
          <a:custGeom>
            <a:avLst/>
            <a:gdLst/>
            <a:ahLst/>
            <a:cxnLst/>
            <a:rect l="l" t="t" r="r" b="b"/>
            <a:pathLst>
              <a:path w="8564064" h="4147219">
                <a:moveTo>
                  <a:pt x="0" y="0"/>
                </a:moveTo>
                <a:lnTo>
                  <a:pt x="8564064" y="0"/>
                </a:lnTo>
                <a:lnTo>
                  <a:pt x="8564064" y="4147219"/>
                </a:lnTo>
                <a:lnTo>
                  <a:pt x="0" y="4147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137" b="-13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1520" y="788214"/>
            <a:ext cx="5675182" cy="53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3900" spc="296">
                <a:solidFill>
                  <a:srgbClr val="D8802B"/>
                </a:solidFill>
                <a:latin typeface="Barlow Bold"/>
              </a:rPr>
              <a:t>PROJECT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1520" y="1468105"/>
            <a:ext cx="23886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Home Page</a:t>
            </a:r>
          </a:p>
        </p:txBody>
      </p:sp>
      <p:sp>
        <p:nvSpPr>
          <p:cNvPr id="9" name="Freeform 9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0547" y="1102539"/>
            <a:ext cx="2813054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8" y="0"/>
                </a:lnTo>
                <a:lnTo>
                  <a:pt x="5626108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58" y="4444108"/>
            <a:ext cx="2493372" cy="2883911"/>
          </a:xfrm>
          <a:custGeom>
            <a:avLst/>
            <a:gdLst/>
            <a:ahLst/>
            <a:cxnLst/>
            <a:rect l="l" t="t" r="r" b="b"/>
            <a:pathLst>
              <a:path w="3923446" h="3923446">
                <a:moveTo>
                  <a:pt x="0" y="0"/>
                </a:moveTo>
                <a:lnTo>
                  <a:pt x="3923446" y="0"/>
                </a:lnTo>
                <a:lnTo>
                  <a:pt x="3923446" y="3923446"/>
                </a:lnTo>
                <a:lnTo>
                  <a:pt x="0" y="392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356" b="-360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520" y="2369252"/>
            <a:ext cx="8508682" cy="4036579"/>
          </a:xfrm>
          <a:custGeom>
            <a:avLst/>
            <a:gdLst/>
            <a:ahLst/>
            <a:cxnLst/>
            <a:rect l="l" t="t" r="r" b="b"/>
            <a:pathLst>
              <a:path w="8508682" h="4036579">
                <a:moveTo>
                  <a:pt x="0" y="0"/>
                </a:moveTo>
                <a:lnTo>
                  <a:pt x="8508682" y="0"/>
                </a:lnTo>
                <a:lnTo>
                  <a:pt x="8508682" y="4036579"/>
                </a:lnTo>
                <a:lnTo>
                  <a:pt x="0" y="403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7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128519" y="3138371"/>
            <a:ext cx="1996326" cy="606384"/>
          </a:xfrm>
          <a:custGeom>
            <a:avLst/>
            <a:gdLst/>
            <a:ahLst/>
            <a:cxnLst/>
            <a:rect l="l" t="t" r="r" b="b"/>
            <a:pathLst>
              <a:path w="1996326" h="606384">
                <a:moveTo>
                  <a:pt x="0" y="0"/>
                </a:moveTo>
                <a:lnTo>
                  <a:pt x="1996326" y="0"/>
                </a:lnTo>
                <a:lnTo>
                  <a:pt x="1996326" y="606385"/>
                </a:lnTo>
                <a:lnTo>
                  <a:pt x="0" y="606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95250" cap="sq">
            <a:solidFill>
              <a:srgbClr val="F4BA47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61699" y="2992903"/>
            <a:ext cx="1038829" cy="751853"/>
          </a:xfrm>
          <a:custGeom>
            <a:avLst/>
            <a:gdLst/>
            <a:ahLst/>
            <a:cxnLst/>
            <a:rect l="l" t="t" r="r" b="b"/>
            <a:pathLst>
              <a:path w="1038829" h="751853">
                <a:moveTo>
                  <a:pt x="0" y="0"/>
                </a:moveTo>
                <a:lnTo>
                  <a:pt x="1038829" y="0"/>
                </a:lnTo>
                <a:lnTo>
                  <a:pt x="1038829" y="751853"/>
                </a:lnTo>
                <a:lnTo>
                  <a:pt x="0" y="751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1520" y="788214"/>
            <a:ext cx="5675182" cy="53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3900" spc="296">
                <a:solidFill>
                  <a:srgbClr val="D8802B"/>
                </a:solidFill>
                <a:latin typeface="Barlow Bold"/>
              </a:rPr>
              <a:t>PROJECT HIGHLIGHTS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247" y="1468105"/>
            <a:ext cx="23899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Search Bar </a:t>
            </a:r>
          </a:p>
        </p:txBody>
      </p:sp>
      <p:sp>
        <p:nvSpPr>
          <p:cNvPr id="11" name="Freeform 11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0547" y="1102539"/>
            <a:ext cx="2813054" cy="5626109"/>
          </a:xfrm>
          <a:custGeom>
            <a:avLst/>
            <a:gdLst/>
            <a:ahLst/>
            <a:cxnLst/>
            <a:rect l="l" t="t" r="r" b="b"/>
            <a:pathLst>
              <a:path w="5626109" h="5626109">
                <a:moveTo>
                  <a:pt x="0" y="0"/>
                </a:moveTo>
                <a:lnTo>
                  <a:pt x="5626108" y="0"/>
                </a:lnTo>
                <a:lnTo>
                  <a:pt x="5626108" y="5626109"/>
                </a:lnTo>
                <a:lnTo>
                  <a:pt x="0" y="562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7866" y="0"/>
            <a:ext cx="2195734" cy="1102539"/>
          </a:xfrm>
          <a:custGeom>
            <a:avLst/>
            <a:gdLst/>
            <a:ahLst/>
            <a:cxnLst/>
            <a:rect l="l" t="t" r="r" b="b"/>
            <a:pathLst>
              <a:path w="2195734" h="1102539">
                <a:moveTo>
                  <a:pt x="0" y="0"/>
                </a:moveTo>
                <a:lnTo>
                  <a:pt x="2195734" y="0"/>
                </a:lnTo>
                <a:lnTo>
                  <a:pt x="2195734" y="1102539"/>
                </a:lnTo>
                <a:lnTo>
                  <a:pt x="0" y="1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258" y="0"/>
            <a:ext cx="1063297" cy="1063297"/>
          </a:xfrm>
          <a:custGeom>
            <a:avLst/>
            <a:gdLst/>
            <a:ahLst/>
            <a:cxnLst/>
            <a:rect l="l" t="t" r="r" b="b"/>
            <a:pathLst>
              <a:path w="1063297" h="1063297">
                <a:moveTo>
                  <a:pt x="0" y="0"/>
                </a:moveTo>
                <a:lnTo>
                  <a:pt x="1063297" y="0"/>
                </a:lnTo>
                <a:lnTo>
                  <a:pt x="1063297" y="1063297"/>
                </a:lnTo>
                <a:lnTo>
                  <a:pt x="0" y="1063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58" y="4444108"/>
            <a:ext cx="2493372" cy="2871092"/>
          </a:xfrm>
          <a:custGeom>
            <a:avLst/>
            <a:gdLst/>
            <a:ahLst/>
            <a:cxnLst/>
            <a:rect l="l" t="t" r="r" b="b"/>
            <a:pathLst>
              <a:path w="3923446" h="3923446">
                <a:moveTo>
                  <a:pt x="0" y="0"/>
                </a:moveTo>
                <a:lnTo>
                  <a:pt x="3923446" y="0"/>
                </a:lnTo>
                <a:lnTo>
                  <a:pt x="3923446" y="3923446"/>
                </a:lnTo>
                <a:lnTo>
                  <a:pt x="0" y="392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7356" t="1" b="-366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520" y="2258045"/>
            <a:ext cx="8508682" cy="4147786"/>
          </a:xfrm>
          <a:custGeom>
            <a:avLst/>
            <a:gdLst/>
            <a:ahLst/>
            <a:cxnLst/>
            <a:rect l="l" t="t" r="r" b="b"/>
            <a:pathLst>
              <a:path w="8508682" h="4147786">
                <a:moveTo>
                  <a:pt x="0" y="0"/>
                </a:moveTo>
                <a:lnTo>
                  <a:pt x="8508682" y="0"/>
                </a:lnTo>
                <a:lnTo>
                  <a:pt x="8508682" y="4147786"/>
                </a:lnTo>
                <a:lnTo>
                  <a:pt x="0" y="4147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1520" y="788214"/>
            <a:ext cx="5675182" cy="53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</a:pPr>
            <a:r>
              <a:rPr lang="en-US" sz="3900" spc="296">
                <a:solidFill>
                  <a:srgbClr val="D8802B"/>
                </a:solidFill>
                <a:latin typeface="Barlow Bold"/>
              </a:rPr>
              <a:t>PROJECT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1520" y="1467821"/>
            <a:ext cx="27612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API Fetching </a:t>
            </a:r>
          </a:p>
        </p:txBody>
      </p:sp>
      <p:sp>
        <p:nvSpPr>
          <p:cNvPr id="9" name="Freeform 9"/>
          <p:cNvSpPr/>
          <p:nvPr/>
        </p:nvSpPr>
        <p:spPr>
          <a:xfrm>
            <a:off x="3128519" y="3051216"/>
            <a:ext cx="1996326" cy="606384"/>
          </a:xfrm>
          <a:custGeom>
            <a:avLst/>
            <a:gdLst/>
            <a:ahLst/>
            <a:cxnLst/>
            <a:rect l="l" t="t" r="r" b="b"/>
            <a:pathLst>
              <a:path w="1996326" h="606384">
                <a:moveTo>
                  <a:pt x="0" y="0"/>
                </a:moveTo>
                <a:lnTo>
                  <a:pt x="1996326" y="0"/>
                </a:lnTo>
                <a:lnTo>
                  <a:pt x="1996326" y="606384"/>
                </a:lnTo>
                <a:lnTo>
                  <a:pt x="0" y="60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95250" cap="sq">
            <a:solidFill>
              <a:srgbClr val="F4BA47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61699" y="2992903"/>
            <a:ext cx="1038829" cy="751853"/>
          </a:xfrm>
          <a:custGeom>
            <a:avLst/>
            <a:gdLst/>
            <a:ahLst/>
            <a:cxnLst/>
            <a:rect l="l" t="t" r="r" b="b"/>
            <a:pathLst>
              <a:path w="1038829" h="751853">
                <a:moveTo>
                  <a:pt x="0" y="0"/>
                </a:moveTo>
                <a:lnTo>
                  <a:pt x="1038829" y="0"/>
                </a:lnTo>
                <a:lnTo>
                  <a:pt x="1038829" y="751853"/>
                </a:lnTo>
                <a:lnTo>
                  <a:pt x="0" y="751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557866" y="6555121"/>
            <a:ext cx="2195734" cy="772898"/>
          </a:xfrm>
          <a:custGeom>
            <a:avLst/>
            <a:gdLst/>
            <a:ahLst/>
            <a:cxnLst/>
            <a:rect l="l" t="t" r="r" b="b"/>
            <a:pathLst>
              <a:path w="2195734" h="772898">
                <a:moveTo>
                  <a:pt x="0" y="0"/>
                </a:moveTo>
                <a:lnTo>
                  <a:pt x="2195734" y="0"/>
                </a:lnTo>
                <a:lnTo>
                  <a:pt x="2195734" y="772898"/>
                </a:lnTo>
                <a:lnTo>
                  <a:pt x="0" y="772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426</Words>
  <Application>Microsoft Macintosh PowerPoint</Application>
  <PresentationFormat>Custom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Knockout Welterweight</vt:lpstr>
      <vt:lpstr>Calibri</vt:lpstr>
      <vt:lpstr>Archive</vt:lpstr>
      <vt:lpstr>Barlow Semi-Bold</vt:lpstr>
      <vt:lpstr>Barlow Bold</vt:lpstr>
      <vt:lpstr>Arial</vt:lpstr>
      <vt:lpstr>League Spartan</vt:lpstr>
      <vt:lpstr>Barlow Bold Italics</vt:lpstr>
      <vt:lpstr>Canva Sans Bold</vt:lpstr>
      <vt:lpstr>Montserrat Classic</vt:lpstr>
      <vt:lpstr>Montserrat</vt:lpstr>
      <vt:lpstr>Knockout Welterweight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Forkify_presentation</dc:title>
  <cp:lastModifiedBy>Office</cp:lastModifiedBy>
  <cp:revision>4</cp:revision>
  <dcterms:created xsi:type="dcterms:W3CDTF">2006-08-16T00:00:00Z</dcterms:created>
  <dcterms:modified xsi:type="dcterms:W3CDTF">2024-05-20T04:42:55Z</dcterms:modified>
  <dc:identifier>DAGFrHfXfWY</dc:identifier>
</cp:coreProperties>
</file>